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2" r:id="rId3"/>
    <p:sldId id="257" r:id="rId4"/>
    <p:sldId id="267" r:id="rId5"/>
    <p:sldId id="283" r:id="rId6"/>
    <p:sldId id="268" r:id="rId7"/>
    <p:sldId id="269" r:id="rId8"/>
    <p:sldId id="274" r:id="rId9"/>
    <p:sldId id="278" r:id="rId10"/>
    <p:sldId id="272" r:id="rId11"/>
    <p:sldId id="280" r:id="rId12"/>
  </p:sldIdLst>
  <p:sldSz cx="9906000" cy="6858000" type="A4"/>
  <p:notesSz cx="6858000" cy="9947275"/>
  <p:custDataLst>
    <p:tags r:id="rId13"/>
  </p:custDataLst>
  <p:defaultTextStyle>
    <a:defPPr>
      <a:defRPr lang="kk-K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54" autoAdjust="0"/>
    <p:restoredTop sz="94660"/>
  </p:normalViewPr>
  <p:slideViewPr>
    <p:cSldViewPr snapToGrid="0">
      <p:cViewPr>
        <p:scale>
          <a:sx n="100" d="100"/>
          <a:sy n="100" d="100"/>
        </p:scale>
        <p:origin x="-1872" y="-3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Лист1!$B$2</c:f>
              <c:strCache>
                <c:ptCount val="1"/>
                <c:pt idx="0">
                  <c:v>Разработка стандартов в отраслях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Основополагающие </a:t>
                    </a:r>
                    <a:r>
                      <a:rPr lang="ru-RU" dirty="0"/>
                      <a:t>83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/>
                      <a:t>Хим</a:t>
                    </a:r>
                    <a:r>
                      <a:rPr lang="ru-RU"/>
                      <a:t>. </a:t>
                    </a:r>
                    <a:r>
                      <a:rPr lang="ru-RU" smtClean="0"/>
                      <a:t>Промышленость </a:t>
                    </a:r>
                    <a:r>
                      <a:rPr lang="ru-RU" dirty="0"/>
                      <a:t>13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4"/>
              <c:layout/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6"/>
              <c:layout/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Строительная</a:t>
                    </a:r>
                    <a:r>
                      <a:rPr lang="ru-RU" baseline="0" dirty="0" smtClean="0"/>
                      <a:t> отрасль </a:t>
                    </a:r>
                    <a:r>
                      <a:rPr lang="ru-RU" dirty="0" smtClean="0"/>
                      <a:t>266</a:t>
                    </a:r>
                    <a:endParaRPr lang="ru-RU" dirty="0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8"/>
              <c:layout/>
              <c:numFmt formatCode="General" sourceLinked="0"/>
              <c:spPr/>
              <c:txPr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</c:dLbls>
          <c:cat>
            <c:strRef>
              <c:f>Лист1!$A$3:$A$16</c:f>
              <c:strCache>
                <c:ptCount val="14"/>
                <c:pt idx="0">
                  <c:v>Основополагающие</c:v>
                </c:pt>
                <c:pt idx="1">
                  <c:v>Хим. промышленость</c:v>
                </c:pt>
                <c:pt idx="2">
                  <c:v>Энергетика</c:v>
                </c:pt>
                <c:pt idx="3">
                  <c:v>Нефегазовая отрасль</c:v>
                </c:pt>
                <c:pt idx="4">
                  <c:v>IТ технологии</c:v>
                </c:pt>
                <c:pt idx="5">
                  <c:v>Машиностроение (неразрушающий контроль)</c:v>
                </c:pt>
                <c:pt idx="6">
                  <c:v>Транспорт</c:v>
                </c:pt>
                <c:pt idx="7">
                  <c:v>Строительство</c:v>
                </c:pt>
                <c:pt idx="8">
                  <c:v>С/х промышленость</c:v>
                </c:pt>
                <c:pt idx="9">
                  <c:v>Легкая промышленность</c:v>
                </c:pt>
                <c:pt idx="10">
                  <c:v>Космическая деятельность</c:v>
                </c:pt>
                <c:pt idx="11">
                  <c:v>Метрология</c:v>
                </c:pt>
                <c:pt idx="12">
                  <c:v>Металлургия</c:v>
                </c:pt>
                <c:pt idx="13">
                  <c:v>Туризм</c:v>
                </c:pt>
              </c:strCache>
            </c:strRef>
          </c:cat>
          <c:val>
            <c:numRef>
              <c:f>Лист1!$B$3:$B$16</c:f>
              <c:numCache>
                <c:formatCode>General</c:formatCode>
                <c:ptCount val="14"/>
                <c:pt idx="0">
                  <c:v>83</c:v>
                </c:pt>
                <c:pt idx="1">
                  <c:v>13</c:v>
                </c:pt>
                <c:pt idx="2">
                  <c:v>45</c:v>
                </c:pt>
                <c:pt idx="3">
                  <c:v>48</c:v>
                </c:pt>
                <c:pt idx="4">
                  <c:v>39</c:v>
                </c:pt>
                <c:pt idx="5">
                  <c:v>9</c:v>
                </c:pt>
                <c:pt idx="6">
                  <c:v>81</c:v>
                </c:pt>
                <c:pt idx="7">
                  <c:v>266</c:v>
                </c:pt>
                <c:pt idx="8">
                  <c:v>22</c:v>
                </c:pt>
                <c:pt idx="9">
                  <c:v>53</c:v>
                </c:pt>
                <c:pt idx="10">
                  <c:v>17</c:v>
                </c:pt>
                <c:pt idx="11">
                  <c:v>60</c:v>
                </c:pt>
                <c:pt idx="12">
                  <c:v>4</c:v>
                </c:pt>
                <c:pt idx="13">
                  <c:v>7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594679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35344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772629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61665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79682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48113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575627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24279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276690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4835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7196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91010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microsoft.com/office/2007/relationships/hdphoto" Target="../media/hdphoto3.wdp"/><Relationship Id="rId7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3.gif"/><Relationship Id="rId10" Type="http://schemas.openxmlformats.org/officeDocument/2006/relationships/image" Target="../media/image14.jpeg"/><Relationship Id="rId4" Type="http://schemas.openxmlformats.org/officeDocument/2006/relationships/image" Target="../media/image2.pn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microsoft.com/office/2007/relationships/hdphoto" Target="../media/hdphoto2.wdp"/><Relationship Id="rId7" Type="http://schemas.openxmlformats.org/officeDocument/2006/relationships/image" Target="../media/image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187" y="-7250"/>
            <a:ext cx="7113814" cy="68652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1450" y="2587770"/>
            <a:ext cx="5840689" cy="923330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entury Gothic" panose="020B0502020202020204" pitchFamily="34" charset="0"/>
              </a:rPr>
              <a:t>О </a:t>
            </a:r>
            <a:r>
              <a:rPr lang="ru-RU" b="1" dirty="0">
                <a:latin typeface="Century Gothic" panose="020B0502020202020204" pitchFamily="34" charset="0"/>
              </a:rPr>
              <a:t>работах </a:t>
            </a:r>
            <a:r>
              <a:rPr lang="ru-RU" b="1" dirty="0" smtClean="0">
                <a:latin typeface="Century Gothic" panose="020B0502020202020204" pitchFamily="34" charset="0"/>
              </a:rPr>
              <a:t>проводимых</a:t>
            </a:r>
            <a:r>
              <a:rPr lang="en-US" b="1" dirty="0">
                <a:latin typeface="Century Gothic" panose="020B0502020202020204" pitchFamily="34" charset="0"/>
              </a:rPr>
              <a:t> </a:t>
            </a:r>
            <a:r>
              <a:rPr lang="ru-RU" b="1" dirty="0" smtClean="0">
                <a:latin typeface="Century Gothic" panose="020B0502020202020204" pitchFamily="34" charset="0"/>
              </a:rPr>
              <a:t>в области технического </a:t>
            </a:r>
            <a:r>
              <a:rPr lang="ru-RU" b="1" dirty="0">
                <a:latin typeface="Century Gothic" panose="020B0502020202020204" pitchFamily="34" charset="0"/>
              </a:rPr>
              <a:t>регулирования, </a:t>
            </a:r>
            <a:r>
              <a:rPr lang="ru-RU" b="1" dirty="0" smtClean="0">
                <a:latin typeface="Century Gothic" panose="020B0502020202020204" pitchFamily="34" charset="0"/>
              </a:rPr>
              <a:t>стандартизации,</a:t>
            </a:r>
            <a:br>
              <a:rPr lang="ru-RU" b="1" dirty="0" smtClean="0">
                <a:latin typeface="Century Gothic" panose="020B0502020202020204" pitchFamily="34" charset="0"/>
              </a:rPr>
            </a:br>
            <a:r>
              <a:rPr lang="ru-RU" b="1" dirty="0" smtClean="0">
                <a:latin typeface="Century Gothic" panose="020B0502020202020204" pitchFamily="34" charset="0"/>
              </a:rPr>
              <a:t>метрологии и </a:t>
            </a:r>
            <a:r>
              <a:rPr lang="ru-RU" b="1" dirty="0">
                <a:latin typeface="Century Gothic" panose="020B0502020202020204" pitchFamily="34" charset="0"/>
              </a:rPr>
              <a:t>аккредитации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1450" y="3511100"/>
            <a:ext cx="2486578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РЕСПУБЛИКА КАЗАХСТАН</a:t>
            </a:r>
            <a:endParaRPr lang="en-US" sz="1400" i="0" dirty="0" smtClean="0"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11926" y="6103500"/>
            <a:ext cx="5291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</a:rPr>
              <a:t>49-е заседание МГС</a:t>
            </a:r>
          </a:p>
          <a:p>
            <a:pPr algn="ctr"/>
            <a:r>
              <a:rPr lang="ru-RU" sz="1200" b="1" dirty="0">
                <a:latin typeface="Century Gothic" panose="020B0502020202020204" pitchFamily="34" charset="0"/>
              </a:rPr>
              <a:t>Баку, 2016 </a:t>
            </a:r>
            <a:r>
              <a:rPr lang="ru-RU" sz="1200" b="1" dirty="0" smtClean="0">
                <a:latin typeface="Century Gothic" panose="020B0502020202020204" pitchFamily="34" charset="0"/>
              </a:rPr>
              <a:t>год </a:t>
            </a:r>
            <a:endParaRPr lang="ru-RU" sz="12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" y="41494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332" y="46021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44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-1783389" y="213970"/>
            <a:ext cx="5291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Перспективы</a:t>
            </a:r>
            <a:endParaRPr lang="ru-RU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075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Скругленный прямоугольник 32"/>
          <p:cNvSpPr/>
          <p:nvPr/>
        </p:nvSpPr>
        <p:spPr>
          <a:xfrm>
            <a:off x="276845" y="706893"/>
            <a:ext cx="9019287" cy="834730"/>
          </a:xfrm>
          <a:prstGeom prst="roundRect">
            <a:avLst>
              <a:gd name="adj" fmla="val 482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34" name="TextBox 33"/>
          <p:cNvSpPr txBox="1"/>
          <p:nvPr/>
        </p:nvSpPr>
        <p:spPr>
          <a:xfrm>
            <a:off x="276845" y="618293"/>
            <a:ext cx="9020985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Основные направления работ в области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технического регулирования, стандартизации,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метрологии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аккредитации в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Республике Казахстан</a:t>
            </a:r>
          </a:p>
        </p:txBody>
      </p:sp>
      <p:sp>
        <p:nvSpPr>
          <p:cNvPr id="43" name="Text Box 2"/>
          <p:cNvSpPr txBox="1">
            <a:spLocks noChangeArrowheads="1"/>
          </p:cNvSpPr>
          <p:nvPr/>
        </p:nvSpPr>
        <p:spPr bwMode="auto">
          <a:xfrm>
            <a:off x="649881" y="1783306"/>
            <a:ext cx="361639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Строительная отрасль</a:t>
            </a:r>
          </a:p>
          <a:p>
            <a:pPr eaLnBrk="1" hangingPunct="1"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Индустрия 4.0</a:t>
            </a:r>
          </a:p>
          <a:p>
            <a:pPr eaLnBrk="1" hangingPunct="1"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Экология</a:t>
            </a:r>
          </a:p>
          <a:p>
            <a:pPr eaLnBrk="1" hangingPunct="1"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Здравоохранение</a:t>
            </a:r>
          </a:p>
        </p:txBody>
      </p:sp>
      <p:grpSp>
        <p:nvGrpSpPr>
          <p:cNvPr id="45" name="Группа 1"/>
          <p:cNvGrpSpPr>
            <a:grpSpLocks/>
          </p:cNvGrpSpPr>
          <p:nvPr/>
        </p:nvGrpSpPr>
        <p:grpSpPr bwMode="auto">
          <a:xfrm>
            <a:off x="539552" y="4528986"/>
            <a:ext cx="8604448" cy="1152526"/>
            <a:chOff x="403225" y="5273674"/>
            <a:chExt cx="8702675" cy="1235076"/>
          </a:xfrm>
        </p:grpSpPr>
        <p:pic>
          <p:nvPicPr>
            <p:cNvPr id="46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10" t="11404" r="4509" b="9023"/>
            <a:stretch>
              <a:fillRect/>
            </a:stretch>
          </p:blipFill>
          <p:spPr bwMode="auto">
            <a:xfrm>
              <a:off x="2259013" y="5299075"/>
              <a:ext cx="1693862" cy="1185863"/>
            </a:xfrm>
            <a:prstGeom prst="rect">
              <a:avLst/>
            </a:prstGeom>
            <a:noFill/>
            <a:ln w="12700" algn="ctr">
              <a:solidFill>
                <a:srgbClr val="CC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5"/>
            <p:cNvPicPr>
              <a:picLocks noChangeAspect="1" noChangeArrowheads="1"/>
            </p:cNvPicPr>
            <p:nvPr/>
          </p:nvPicPr>
          <p:blipFill>
            <a:blip r:embed="rId7">
              <a:lum bright="12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7" t="8519" r="4535" b="6232"/>
            <a:stretch>
              <a:fillRect/>
            </a:stretch>
          </p:blipFill>
          <p:spPr bwMode="auto">
            <a:xfrm>
              <a:off x="7477125" y="5273674"/>
              <a:ext cx="1628775" cy="1235075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Rectangle 11"/>
            <p:cNvSpPr>
              <a:spLocks noChangeArrowheads="1"/>
            </p:cNvSpPr>
            <p:nvPr/>
          </p:nvSpPr>
          <p:spPr bwMode="auto">
            <a:xfrm>
              <a:off x="4005264" y="5284790"/>
              <a:ext cx="1700213" cy="1204913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ru-RU" sz="2400">
                <a:latin typeface="Arial" charset="0"/>
              </a:endParaRPr>
            </a:p>
          </p:txBody>
        </p:sp>
        <p:pic>
          <p:nvPicPr>
            <p:cNvPr id="49" name="Picture 12" descr="amkodor-21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25" y="5278438"/>
              <a:ext cx="1638300" cy="123031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13" descr="1289311589_ssangyong-korando-2010-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04"/>
            <a:stretch>
              <a:fillRect/>
            </a:stretch>
          </p:blipFill>
          <p:spPr bwMode="auto">
            <a:xfrm>
              <a:off x="403225" y="5283200"/>
              <a:ext cx="1806575" cy="1196975"/>
            </a:xfrm>
            <a:prstGeom prst="rect">
              <a:avLst/>
            </a:prstGeom>
            <a:noFill/>
            <a:ln w="12700" algn="ctr">
              <a:solidFill>
                <a:srgbClr val="CC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1" name="Picture 6" descr="http://www.globalconstructionwatch.com/wp-content/uploads/2008/03/vision-astana-high-rising-skylinel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6" t="19366" r="3551"/>
          <a:stretch>
            <a:fillRect/>
          </a:stretch>
        </p:blipFill>
        <p:spPr bwMode="auto">
          <a:xfrm>
            <a:off x="4112978" y="4570464"/>
            <a:ext cx="1668980" cy="111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52528" y="1268541"/>
            <a:ext cx="4953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SMART CITY»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Халал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индустрия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Энергетика</a:t>
            </a:r>
          </a:p>
          <a:p>
            <a:pPr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Органическая продукция</a:t>
            </a:r>
          </a:p>
        </p:txBody>
      </p:sp>
      <p:sp>
        <p:nvSpPr>
          <p:cNvPr id="5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2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187" y="-7250"/>
            <a:ext cx="7113814" cy="68652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224457"/>
            <a:ext cx="9905999" cy="2123658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СПАСИБО 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ЗА 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ВНИМАНИЕ!</a:t>
            </a:r>
            <a:endParaRPr lang="ru-RU" sz="4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4" y="6244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1075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722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187" y="-7250"/>
            <a:ext cx="7113814" cy="686525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075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55878" y="674189"/>
            <a:ext cx="776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dirty="0" smtClean="0">
                <a:latin typeface="Arial" pitchFamily="34" charset="0"/>
                <a:cs typeface="Arial" pitchFamily="34" charset="0"/>
              </a:rPr>
              <a:t>ЦЕЛЬ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ОБЕСПЕЧЕНИЕ БЕЗОПАСНОСТИ И КАЧЕСТВА</a:t>
            </a:r>
            <a:endParaRPr lang="kk-K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59456" y="1352548"/>
            <a:ext cx="6648449" cy="4238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230906" y="1468251"/>
            <a:ext cx="1928865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Приняты и вступили в силу 35 ТР ЕАЭС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23662" y="2314576"/>
            <a:ext cx="2184243" cy="7745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Фонд –  более 68 000 НД, в том числе,                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СТ  РК – 6 118 НД </a:t>
            </a:r>
            <a:endParaRPr 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ГОСТ – более 22 500 НД</a:t>
            </a:r>
            <a:endParaRPr 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81225" y="3193926"/>
            <a:ext cx="209550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Поверочные и калибровочные лаборатории (378/33 ед.)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79680" y="4014961"/>
            <a:ext cx="2028225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Испытательные лаборатории (752 ед.)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16789" y="4018884"/>
            <a:ext cx="1979976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Органы по подтверждению соответствия (158 ед.)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4133850" y="1536191"/>
            <a:ext cx="2238375" cy="654559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Технические регламенты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4152900" y="2431814"/>
            <a:ext cx="2238375" cy="58113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Стандарты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4143375" y="3251204"/>
            <a:ext cx="2238375" cy="618369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Метрология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4188982" y="4078572"/>
            <a:ext cx="2238375" cy="618369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Аккредитация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4200525" y="4897863"/>
            <a:ext cx="2238375" cy="618369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Гос. контроль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-9525" y="1199233"/>
            <a:ext cx="2041096" cy="581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Комитет технического регулирования и метрологии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2" descr="http://www.memst.kz/bitrix/templates/memst/images/sk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34" y="1867224"/>
            <a:ext cx="733000" cy="65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КазИнСт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84" y="2812926"/>
            <a:ext cx="1123950" cy="62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karta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24" b="87686"/>
          <a:stretch>
            <a:fillRect/>
          </a:stretch>
        </p:blipFill>
        <p:spPr bwMode="auto">
          <a:xfrm>
            <a:off x="386890" y="3695701"/>
            <a:ext cx="1290637" cy="68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https://www.memst.kz/upload/medialibrary/44d/44d14d46cbb7026b544f2f3dc442333c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71" y="4481789"/>
            <a:ext cx="13049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1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-59365" y="106985"/>
            <a:ext cx="6088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Структура системы техническое регулирование</a:t>
            </a:r>
            <a:endParaRPr lang="ru-RU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041096" y="1362074"/>
            <a:ext cx="0" cy="4238626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8688855" y="1351383"/>
            <a:ext cx="0" cy="4249317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456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493" y="311419"/>
            <a:ext cx="6711507" cy="64770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76845" y="764044"/>
            <a:ext cx="9019287" cy="865596"/>
          </a:xfrm>
          <a:prstGeom prst="roundRect">
            <a:avLst>
              <a:gd name="adj" fmla="val 482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12" name="TextBox 11"/>
          <p:cNvSpPr txBox="1"/>
          <p:nvPr/>
        </p:nvSpPr>
        <p:spPr>
          <a:xfrm>
            <a:off x="1027486" y="757331"/>
            <a:ext cx="776168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k-KZ" sz="2000" b="1" dirty="0">
                <a:latin typeface="Arial" pitchFamily="34" charset="0"/>
                <a:cs typeface="Arial" pitchFamily="34" charset="0"/>
              </a:rPr>
              <a:t>Внесены изменения в Закон Республики Казахстан </a:t>
            </a:r>
          </a:p>
          <a:p>
            <a:pPr algn="ctr">
              <a:lnSpc>
                <a:spcPct val="130000"/>
              </a:lnSpc>
            </a:pPr>
            <a:r>
              <a:rPr lang="kk-KZ" sz="2000" b="1" dirty="0">
                <a:latin typeface="Arial" pitchFamily="34" charset="0"/>
                <a:cs typeface="Arial" pitchFamily="34" charset="0"/>
              </a:rPr>
              <a:t>«О техническом регулировании»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8687" y="1493576"/>
            <a:ext cx="178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ЦЕЛЯХ:</a:t>
            </a:r>
            <a:endParaRPr lang="kk-K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075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5"/>
          <p:cNvSpPr>
            <a:spLocks noChangeArrowheads="1"/>
          </p:cNvSpPr>
          <p:nvPr/>
        </p:nvSpPr>
        <p:spPr bwMode="auto">
          <a:xfrm>
            <a:off x="319804" y="1737735"/>
            <a:ext cx="9385724" cy="4721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 indent="539750" algn="just">
              <a:lnSpc>
                <a:spcPct val="130000"/>
              </a:lnSpc>
              <a:spcBef>
                <a:spcPts val="600"/>
              </a:spcBef>
              <a:buClr>
                <a:srgbClr val="9C271C"/>
              </a:buClr>
              <a:buSzPct val="120000"/>
              <a:buFont typeface="Wingdings" pitchFamily="2" charset="2"/>
              <a:buChar char="§"/>
            </a:pPr>
            <a:r>
              <a:rPr lang="ru-RU" altLang="ru-RU" dirty="0" smtClean="0">
                <a:latin typeface="Arial" charset="0"/>
                <a:cs typeface="Arial" charset="0"/>
              </a:rPr>
              <a:t>приведения </a:t>
            </a:r>
            <a:r>
              <a:rPr lang="ru-RU" altLang="ru-RU" dirty="0">
                <a:latin typeface="Arial" charset="0"/>
                <a:cs typeface="Arial" charset="0"/>
              </a:rPr>
              <a:t>Закона в соответствие с международными договорами Республики </a:t>
            </a:r>
            <a:r>
              <a:rPr lang="ru-RU" altLang="ru-RU" dirty="0" smtClean="0">
                <a:latin typeface="Arial" charset="0"/>
                <a:cs typeface="Arial" charset="0"/>
              </a:rPr>
              <a:t>Казахстан, </a:t>
            </a:r>
            <a:r>
              <a:rPr lang="ru-RU" altLang="ru-RU" dirty="0">
                <a:latin typeface="Arial" charset="0"/>
                <a:cs typeface="Arial" charset="0"/>
              </a:rPr>
              <a:t>в частности, гармонизация с Договором ЕАЭС, используемых в Законе понятий и </a:t>
            </a:r>
            <a:r>
              <a:rPr lang="ru-RU" altLang="ru-RU" dirty="0" smtClean="0">
                <a:latin typeface="Arial" charset="0"/>
                <a:cs typeface="Arial" charset="0"/>
              </a:rPr>
              <a:t>целей</a:t>
            </a:r>
          </a:p>
          <a:p>
            <a:pPr indent="539750" algn="just">
              <a:lnSpc>
                <a:spcPct val="130000"/>
              </a:lnSpc>
              <a:spcBef>
                <a:spcPts val="600"/>
              </a:spcBef>
              <a:buClr>
                <a:srgbClr val="9C271C"/>
              </a:buClr>
              <a:buSzPct val="120000"/>
              <a:buFont typeface="Wingdings" pitchFamily="2" charset="2"/>
              <a:buChar char="§"/>
            </a:pPr>
            <a:r>
              <a:rPr lang="ru-RU" alt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charset="0"/>
              </a:rPr>
              <a:t>соответствия </a:t>
            </a:r>
            <a:r>
              <a:rPr lang="ru-RU" alt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charset="0"/>
              </a:rPr>
              <a:t>с международной практикой и </a:t>
            </a:r>
            <a:r>
              <a:rPr lang="ru-RU" alt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charset="0"/>
              </a:rPr>
              <a:t>способствованию </a:t>
            </a:r>
            <a:r>
              <a:rPr lang="ru-RU" alt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charset="0"/>
              </a:rPr>
              <a:t>прозрачности и ответственности законодательной и регулирующей </a:t>
            </a:r>
            <a:r>
              <a:rPr lang="ru-RU" alt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charset="0"/>
              </a:rPr>
              <a:t>деятельности установлены правили применения </a:t>
            </a:r>
            <a:r>
              <a:rPr lang="ru-RU" alt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charset="0"/>
              </a:rPr>
              <a:t>и механизм реализации ссылочных стандартов в НПА </a:t>
            </a:r>
            <a:endParaRPr lang="en-US" alt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charset="0"/>
            </a:endParaRPr>
          </a:p>
          <a:p>
            <a:pPr indent="539750" algn="just">
              <a:lnSpc>
                <a:spcPct val="130000"/>
              </a:lnSpc>
              <a:spcBef>
                <a:spcPts val="600"/>
              </a:spcBef>
              <a:buClr>
                <a:srgbClr val="9C271C"/>
              </a:buClr>
              <a:buSzPct val="120000"/>
              <a:buFont typeface="Wingdings" pitchFamily="2" charset="2"/>
              <a:buChar char="§"/>
            </a:pPr>
            <a:r>
              <a:rPr 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повышения </a:t>
            </a:r>
            <a:r>
              <a:rPr 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конкурентоспособности </a:t>
            </a:r>
            <a:r>
              <a:rPr 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предприятий и установление </a:t>
            </a:r>
            <a:r>
              <a:rPr 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компетенции по </a:t>
            </a:r>
            <a:r>
              <a:rPr 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организации </a:t>
            </a:r>
          </a:p>
          <a:p>
            <a:pPr indent="539750" algn="just">
              <a:lnSpc>
                <a:spcPct val="130000"/>
              </a:lnSpc>
              <a:spcBef>
                <a:spcPts val="600"/>
              </a:spcBef>
              <a:buClr>
                <a:srgbClr val="9C271C"/>
              </a:buClr>
              <a:buSzPct val="120000"/>
              <a:buFont typeface="Wingdings" pitchFamily="2" charset="2"/>
              <a:buChar char="§"/>
            </a:pPr>
            <a:r>
              <a:rPr 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проведения </a:t>
            </a:r>
            <a:r>
              <a:rPr 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оценки проектов на предмет соответствия конечной продукции нормам технического регулирования и </a:t>
            </a:r>
            <a:r>
              <a:rPr 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метрологии</a:t>
            </a:r>
            <a:endPara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cs typeface="Arial" pitchFamily="34" charset="0"/>
            </a:endParaRPr>
          </a:p>
          <a:p>
            <a:pPr indent="539750" algn="just">
              <a:lnSpc>
                <a:spcPct val="130000"/>
              </a:lnSpc>
              <a:spcBef>
                <a:spcPts val="600"/>
              </a:spcBef>
              <a:buClr>
                <a:srgbClr val="9C271C"/>
              </a:buClr>
              <a:buSzPct val="120000"/>
              <a:buFont typeface="Wingdings" pitchFamily="2" charset="2"/>
              <a:buChar char="§"/>
            </a:pPr>
            <a:r>
              <a:rPr 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защиты </a:t>
            </a:r>
            <a:r>
              <a:rPr 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прав потребителей от небезопасных товаров</a:t>
            </a:r>
            <a:r>
              <a:rPr lang="en-US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и осуществления изъятия и отзыва продукции, не соответствующей требованиям технических регламентов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62529" y="1203158"/>
            <a:ext cx="8270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kk-KZ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2560104" y="253559"/>
            <a:ext cx="9836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Реформирование </a:t>
            </a:r>
            <a:r>
              <a:rPr lang="ru-RU" sz="16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законодательной </a:t>
            </a:r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базы</a:t>
            </a:r>
            <a:endParaRPr lang="ru-RU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98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493" y="311419"/>
            <a:ext cx="6711507" cy="6477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2560104" y="253559"/>
            <a:ext cx="9836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Реформирование </a:t>
            </a:r>
            <a:r>
              <a:rPr lang="ru-RU" sz="16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законодательной </a:t>
            </a:r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базы</a:t>
            </a:r>
            <a:endParaRPr lang="ru-RU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837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504056" y="3222856"/>
            <a:ext cx="8568952" cy="3000528"/>
            <a:chOff x="723900" y="2744788"/>
            <a:chExt cx="8064500" cy="2736065"/>
          </a:xfrm>
        </p:grpSpPr>
        <p:sp>
          <p:nvSpPr>
            <p:cNvPr id="14" name="Блок-схема: альтернативный процесс 13"/>
            <p:cNvSpPr/>
            <p:nvPr/>
          </p:nvSpPr>
          <p:spPr>
            <a:xfrm>
              <a:off x="723900" y="2744788"/>
              <a:ext cx="1727200" cy="2723619"/>
            </a:xfrm>
            <a:prstGeom prst="flowChartAlternateProcess">
              <a:avLst/>
            </a:prstGeom>
            <a:gradFill rotWithShape="1">
              <a:gsLst>
                <a:gs pos="0">
                  <a:srgbClr val="2DA2BF">
                    <a:tint val="62000"/>
                    <a:satMod val="180000"/>
                  </a:srgbClr>
                </a:gs>
                <a:gs pos="65000">
                  <a:srgbClr val="2DA2BF">
                    <a:tint val="32000"/>
                    <a:satMod val="250000"/>
                  </a:srgbClr>
                </a:gs>
                <a:gs pos="100000">
                  <a:srgbClr val="2DA2BF">
                    <a:tint val="23000"/>
                    <a:satMod val="300000"/>
                  </a:srgbClr>
                </a:gs>
              </a:gsLst>
              <a:lin ang="16200000" scaled="0"/>
            </a:gradFill>
            <a:ln w="25400" cap="flat" cmpd="thickThin" algn="ctr">
              <a:solidFill>
                <a:schemeClr val="tx1"/>
              </a:solidFill>
              <a:prstDash val="solid"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Основные направления регулирования законопроекта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6" name="Блок-схема: альтернативный процесс 15"/>
            <p:cNvSpPr/>
            <p:nvPr/>
          </p:nvSpPr>
          <p:spPr>
            <a:xfrm>
              <a:off x="3233738" y="2744788"/>
              <a:ext cx="5545137" cy="574675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k-KZ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Приведение национальной системы нормирования в соответствие с международной системой</a:t>
              </a:r>
            </a:p>
          </p:txBody>
        </p:sp>
        <p:sp>
          <p:nvSpPr>
            <p:cNvPr id="21" name="Блок-схема: альтернативный процесс 20"/>
            <p:cNvSpPr/>
            <p:nvPr/>
          </p:nvSpPr>
          <p:spPr>
            <a:xfrm>
              <a:off x="3233738" y="4543425"/>
              <a:ext cx="5545137" cy="265113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Повышение роли и статуса национальных стандартов</a:t>
              </a:r>
            </a:p>
          </p:txBody>
        </p:sp>
        <p:sp>
          <p:nvSpPr>
            <p:cNvPr id="22" name="Блок-схема: альтернативный процесс 21"/>
            <p:cNvSpPr/>
            <p:nvPr/>
          </p:nvSpPr>
          <p:spPr>
            <a:xfrm>
              <a:off x="3233738" y="3463925"/>
              <a:ext cx="5545137" cy="495300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k-KZ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Развитие взаимодействия участников национальной системы стандартизации</a:t>
              </a:r>
            </a:p>
          </p:txBody>
        </p:sp>
        <p:sp>
          <p:nvSpPr>
            <p:cNvPr id="24" name="Блок-схема: альтернативный процесс 23"/>
            <p:cNvSpPr/>
            <p:nvPr/>
          </p:nvSpPr>
          <p:spPr>
            <a:xfrm>
              <a:off x="3233738" y="4122738"/>
              <a:ext cx="5545137" cy="265112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k-KZ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Усиление роли технических комитетов по стандартизации</a:t>
              </a:r>
            </a:p>
          </p:txBody>
        </p:sp>
        <p:sp>
          <p:nvSpPr>
            <p:cNvPr id="25" name="Стрелка вправо 24"/>
            <p:cNvSpPr/>
            <p:nvPr/>
          </p:nvSpPr>
          <p:spPr>
            <a:xfrm>
              <a:off x="2533650" y="3099656"/>
              <a:ext cx="617538" cy="44450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6" name="Стрелка вправо 25"/>
            <p:cNvSpPr/>
            <p:nvPr/>
          </p:nvSpPr>
          <p:spPr>
            <a:xfrm>
              <a:off x="2517775" y="4652963"/>
              <a:ext cx="619125" cy="46037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7" name="Стрелка вправо 26"/>
            <p:cNvSpPr/>
            <p:nvPr/>
          </p:nvSpPr>
          <p:spPr>
            <a:xfrm>
              <a:off x="2533650" y="3681413"/>
              <a:ext cx="617538" cy="46037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8" name="Стрелка вправо 27"/>
            <p:cNvSpPr/>
            <p:nvPr/>
          </p:nvSpPr>
          <p:spPr>
            <a:xfrm>
              <a:off x="2524125" y="4256088"/>
              <a:ext cx="617538" cy="46037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9" name="Блок-схема: альтернативный процесс 28"/>
            <p:cNvSpPr/>
            <p:nvPr/>
          </p:nvSpPr>
          <p:spPr>
            <a:xfrm>
              <a:off x="3243263" y="4963859"/>
              <a:ext cx="5545137" cy="516994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k-KZ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Усовершенствование модели планирования стандартизации и систематизация всех процессов работ по стандартизации</a:t>
              </a:r>
            </a:p>
          </p:txBody>
        </p:sp>
        <p:sp>
          <p:nvSpPr>
            <p:cNvPr id="30" name="Стрелка вправо 29"/>
            <p:cNvSpPr/>
            <p:nvPr/>
          </p:nvSpPr>
          <p:spPr>
            <a:xfrm>
              <a:off x="2524125" y="5194192"/>
              <a:ext cx="617538" cy="46038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31" name="Блок-схема: альтернативный процесс 30"/>
          <p:cNvSpPr/>
          <p:nvPr/>
        </p:nvSpPr>
        <p:spPr>
          <a:xfrm>
            <a:off x="533770" y="1989241"/>
            <a:ext cx="8539238" cy="1080120"/>
          </a:xfrm>
          <a:prstGeom prst="flowChartAlternateProcess">
            <a:avLst/>
          </a:prstGeom>
          <a:gradFill rotWithShape="1">
            <a:gsLst>
              <a:gs pos="0">
                <a:srgbClr val="2DA2BF">
                  <a:tint val="62000"/>
                  <a:satMod val="180000"/>
                </a:srgbClr>
              </a:gs>
              <a:gs pos="65000">
                <a:srgbClr val="2DA2BF">
                  <a:tint val="32000"/>
                  <a:satMod val="250000"/>
                </a:srgbClr>
              </a:gs>
              <a:gs pos="100000">
                <a:srgbClr val="2DA2BF">
                  <a:tint val="23000"/>
                  <a:satMod val="300000"/>
                </a:srgbClr>
              </a:gs>
            </a:gsLst>
            <a:lin ang="16200000" scaled="0"/>
          </a:gradFill>
          <a:ln w="25400" cap="flat" cmpd="thickThin" algn="ctr">
            <a:solidFill>
              <a:schemeClr val="tx1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Цель разработки законопроекта «О стандартизации»:</a:t>
            </a:r>
          </a:p>
          <a:p>
            <a:pPr marL="0" marR="0" lvl="0" indent="3556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Создание национальной системы стандартизации, определение ее целей, принципов, функционирования и регулирование общественных отношений, возникающих между государственными органами, физическими и юридическими лицами в сфере стандартизации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46013" y="1652328"/>
            <a:ext cx="78488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Цель разработки и основные 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направления Закона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4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61720" y="761567"/>
            <a:ext cx="9019287" cy="865596"/>
          </a:xfrm>
          <a:prstGeom prst="roundRect">
            <a:avLst>
              <a:gd name="adj" fmla="val 482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41" name="TextBox 40"/>
          <p:cNvSpPr txBox="1"/>
          <p:nvPr/>
        </p:nvSpPr>
        <p:spPr>
          <a:xfrm>
            <a:off x="1112361" y="783429"/>
            <a:ext cx="776168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k-KZ" b="1" dirty="0">
                <a:latin typeface="Arial" pitchFamily="34" charset="0"/>
                <a:cs typeface="Arial" pitchFamily="34" charset="0"/>
              </a:rPr>
              <a:t>Разработка проекта Закона Республики Казахстан </a:t>
            </a:r>
          </a:p>
          <a:p>
            <a:pPr algn="ctr">
              <a:lnSpc>
                <a:spcPct val="130000"/>
              </a:lnSpc>
            </a:pPr>
            <a:r>
              <a:rPr lang="kk-KZ" b="1" dirty="0">
                <a:latin typeface="Arial" pitchFamily="34" charset="0"/>
                <a:cs typeface="Arial" pitchFamily="34" charset="0"/>
              </a:rPr>
              <a:t>«О стандартизации» </a:t>
            </a:r>
          </a:p>
        </p:txBody>
      </p:sp>
    </p:spTree>
    <p:extLst>
      <p:ext uri="{BB962C8B-B14F-4D97-AF65-F5344CB8AC3E}">
        <p14:creationId xmlns:p14="http://schemas.microsoft.com/office/powerpoint/2010/main" val="425136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493" y="298719"/>
            <a:ext cx="6711507" cy="6477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2560104" y="253559"/>
            <a:ext cx="9836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Реформирование </a:t>
            </a:r>
            <a:r>
              <a:rPr lang="ru-RU" sz="16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законодательной </a:t>
            </a:r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базы</a:t>
            </a:r>
            <a:endParaRPr lang="ru-RU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837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504056" y="3260961"/>
            <a:ext cx="8558831" cy="2923379"/>
            <a:chOff x="723900" y="2802693"/>
            <a:chExt cx="8054975" cy="2665714"/>
          </a:xfrm>
        </p:grpSpPr>
        <p:sp>
          <p:nvSpPr>
            <p:cNvPr id="14" name="Блок-схема: альтернативный процесс 13"/>
            <p:cNvSpPr/>
            <p:nvPr/>
          </p:nvSpPr>
          <p:spPr>
            <a:xfrm>
              <a:off x="723900" y="2906125"/>
              <a:ext cx="1727200" cy="2562282"/>
            </a:xfrm>
            <a:prstGeom prst="flowChartAlternateProcess">
              <a:avLst/>
            </a:prstGeom>
            <a:gradFill rotWithShape="1">
              <a:gsLst>
                <a:gs pos="0">
                  <a:srgbClr val="2DA2BF">
                    <a:tint val="62000"/>
                    <a:satMod val="180000"/>
                  </a:srgbClr>
                </a:gs>
                <a:gs pos="65000">
                  <a:srgbClr val="2DA2BF">
                    <a:tint val="32000"/>
                    <a:satMod val="250000"/>
                  </a:srgbClr>
                </a:gs>
                <a:gs pos="100000">
                  <a:srgbClr val="2DA2BF">
                    <a:tint val="23000"/>
                    <a:satMod val="300000"/>
                  </a:srgbClr>
                </a:gs>
              </a:gsLst>
              <a:lin ang="16200000" scaled="0"/>
            </a:gradFill>
            <a:ln w="25400" cap="flat" cmpd="thickThin" algn="ctr">
              <a:solidFill>
                <a:schemeClr val="tx1"/>
              </a:solidFill>
              <a:prstDash val="solid"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Основные направления регулирования законопроекта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6" name="Блок-схема: альтернативный процесс 15"/>
            <p:cNvSpPr/>
            <p:nvPr/>
          </p:nvSpPr>
          <p:spPr>
            <a:xfrm>
              <a:off x="3233738" y="2802693"/>
              <a:ext cx="5545137" cy="720671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just">
                <a:lnSpc>
                  <a:spcPct val="130000"/>
                </a:lnSpc>
              </a:pPr>
              <a:r>
                <a:rPr lang="ru-RU" sz="1200" b="1" dirty="0">
                  <a:latin typeface="Arial" pitchFamily="34" charset="0"/>
                  <a:cs typeface="Arial" pitchFamily="34" charset="0"/>
                </a:rPr>
                <a:t>Оптимизация сферы государственного метрологического </a:t>
              </a:r>
              <a:r>
                <a:rPr lang="ru-RU" sz="1200" b="1" dirty="0" smtClean="0">
                  <a:latin typeface="Arial" pitchFamily="34" charset="0"/>
                  <a:cs typeface="Arial" pitchFamily="34" charset="0"/>
                </a:rPr>
                <a:t>контроля                 </a:t>
              </a:r>
              <a:r>
                <a:rPr lang="ru-RU" sz="1200" b="1" dirty="0">
                  <a:latin typeface="Arial" pitchFamily="34" charset="0"/>
                  <a:cs typeface="Arial" pitchFamily="34" charset="0"/>
                </a:rPr>
                <a:t>с 11-ти до 7-ми позиций, оставив исключительно социально-значимые области деятельности в соответствии с международной </a:t>
              </a:r>
              <a:r>
                <a:rPr lang="ru-RU" sz="1200" b="1" dirty="0" smtClean="0">
                  <a:latin typeface="Arial" pitchFamily="34" charset="0"/>
                  <a:cs typeface="Arial" pitchFamily="34" charset="0"/>
                </a:rPr>
                <a:t>практикой</a:t>
              </a:r>
              <a:endParaRPr lang="ru-RU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Блок-схема: альтернативный процесс 21"/>
            <p:cNvSpPr/>
            <p:nvPr/>
          </p:nvSpPr>
          <p:spPr>
            <a:xfrm>
              <a:off x="3233738" y="3662334"/>
              <a:ext cx="5545137" cy="1100158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just">
                <a:lnSpc>
                  <a:spcPct val="130000"/>
                </a:lnSpc>
              </a:pPr>
              <a:r>
                <a:rPr lang="ru-RU" sz="1200" b="1" dirty="0">
                  <a:latin typeface="Arial" pitchFamily="34" charset="0"/>
                  <a:cs typeface="Arial" pitchFamily="34" charset="0"/>
                </a:rPr>
                <a:t>Введение функции органов государственного управления, осуществляющих государственное регулирование по отраслям деятельности,</a:t>
              </a:r>
              <a:r>
                <a:rPr lang="ru-RU" sz="1200" b="1" i="1" dirty="0">
                  <a:latin typeface="Arial" pitchFamily="34" charset="0"/>
                  <a:cs typeface="Arial" pitchFamily="34" charset="0"/>
                </a:rPr>
                <a:t> определять и утверждать перечни измерений (средств измерений)</a:t>
              </a:r>
              <a:r>
                <a:rPr lang="ru-RU" sz="1200" b="1" dirty="0">
                  <a:latin typeface="Arial" pitchFamily="34" charset="0"/>
                  <a:cs typeface="Arial" pitchFamily="34" charset="0"/>
                </a:rPr>
                <a:t>, подлежащих государственному метрологическому контролю </a:t>
              </a:r>
              <a:r>
                <a:rPr lang="ru-RU" sz="1200" b="1" dirty="0" smtClean="0">
                  <a:latin typeface="Arial" pitchFamily="34" charset="0"/>
                  <a:cs typeface="Arial" pitchFamily="34" charset="0"/>
                </a:rPr>
                <a:t>в </a:t>
              </a:r>
              <a:r>
                <a:rPr lang="ru-RU" sz="1200" b="1" dirty="0">
                  <a:latin typeface="Arial" pitchFamily="34" charset="0"/>
                  <a:cs typeface="Arial" pitchFamily="34" charset="0"/>
                </a:rPr>
                <a:t>областях </a:t>
              </a:r>
              <a:r>
                <a:rPr lang="ru-RU" sz="1200" b="1" dirty="0" smtClean="0">
                  <a:latin typeface="Arial" pitchFamily="34" charset="0"/>
                  <a:cs typeface="Arial" pitchFamily="34" charset="0"/>
                </a:rPr>
                <a:t>деятельности</a:t>
              </a:r>
              <a:endParaRPr lang="ru-RU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Блок-схема: альтернативный процесс 23"/>
            <p:cNvSpPr/>
            <p:nvPr/>
          </p:nvSpPr>
          <p:spPr>
            <a:xfrm>
              <a:off x="3233738" y="4933373"/>
              <a:ext cx="5545137" cy="535034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just">
                <a:lnSpc>
                  <a:spcPct val="130000"/>
                </a:lnSpc>
              </a:pPr>
              <a:r>
                <a:rPr lang="ru-RU" sz="1200" b="1" i="1" dirty="0" smtClean="0">
                  <a:latin typeface="Arial" pitchFamily="34" charset="0"/>
                  <a:cs typeface="Arial" pitchFamily="34" charset="0"/>
                </a:rPr>
                <a:t>Снятие запрета </a:t>
              </a:r>
              <a:r>
                <a:rPr lang="ru-RU" sz="1200" b="1" i="1" dirty="0">
                  <a:latin typeface="Arial" pitchFamily="34" charset="0"/>
                  <a:cs typeface="Arial" pitchFamily="34" charset="0"/>
                </a:rPr>
                <a:t>на рекламу средств измерений, </a:t>
              </a:r>
              <a:r>
                <a:rPr lang="ru-RU" sz="1200" b="1" dirty="0">
                  <a:latin typeface="Arial" pitchFamily="34" charset="0"/>
                  <a:cs typeface="Arial" pitchFamily="34" charset="0"/>
                </a:rPr>
                <a:t>которые не прошли обязательных метрологических </a:t>
              </a:r>
              <a:r>
                <a:rPr lang="ru-RU" sz="1200" b="1" dirty="0" smtClean="0">
                  <a:latin typeface="Arial" pitchFamily="34" charset="0"/>
                  <a:cs typeface="Arial" pitchFamily="34" charset="0"/>
                </a:rPr>
                <a:t>процедур</a:t>
              </a:r>
              <a:endParaRPr lang="ru-RU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Стрелка вправо 24"/>
            <p:cNvSpPr/>
            <p:nvPr/>
          </p:nvSpPr>
          <p:spPr>
            <a:xfrm>
              <a:off x="2533650" y="3169140"/>
              <a:ext cx="617538" cy="44450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7" name="Стрелка вправо 26"/>
            <p:cNvSpPr/>
            <p:nvPr/>
          </p:nvSpPr>
          <p:spPr>
            <a:xfrm>
              <a:off x="2533650" y="4179381"/>
              <a:ext cx="617538" cy="46037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8" name="Стрелка вправо 27"/>
            <p:cNvSpPr/>
            <p:nvPr/>
          </p:nvSpPr>
          <p:spPr>
            <a:xfrm>
              <a:off x="2524125" y="5147778"/>
              <a:ext cx="617538" cy="46037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31" name="Блок-схема: альтернативный процесс 30"/>
          <p:cNvSpPr/>
          <p:nvPr/>
        </p:nvSpPr>
        <p:spPr>
          <a:xfrm>
            <a:off x="533770" y="1980928"/>
            <a:ext cx="8539238" cy="1080120"/>
          </a:xfrm>
          <a:prstGeom prst="flowChartAlternateProcess">
            <a:avLst/>
          </a:prstGeom>
          <a:gradFill rotWithShape="1">
            <a:gsLst>
              <a:gs pos="0">
                <a:srgbClr val="2DA2BF">
                  <a:tint val="62000"/>
                  <a:satMod val="180000"/>
                </a:srgbClr>
              </a:gs>
              <a:gs pos="65000">
                <a:srgbClr val="2DA2BF">
                  <a:tint val="32000"/>
                  <a:satMod val="250000"/>
                </a:srgbClr>
              </a:gs>
              <a:gs pos="100000">
                <a:srgbClr val="2DA2BF">
                  <a:tint val="23000"/>
                  <a:satMod val="300000"/>
                </a:srgbClr>
              </a:gs>
            </a:gsLst>
            <a:lin ang="16200000" scaled="0"/>
          </a:gradFill>
          <a:ln w="25400" cap="flat" cmpd="thickThin" algn="ctr">
            <a:solidFill>
              <a:schemeClr val="tx1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just">
              <a:spcBef>
                <a:spcPts val="600"/>
              </a:spcBef>
              <a:buClr>
                <a:srgbClr val="9C271C"/>
              </a:buClr>
              <a:buSzPct val="120000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30000"/>
              </a:lnSpc>
              <a:spcBef>
                <a:spcPts val="600"/>
              </a:spcBef>
              <a:buClr>
                <a:srgbClr val="9C271C"/>
              </a:buClr>
              <a:buSzPct val="120000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Разработан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проект Закона Республики Казахстан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«О внесении изменений и дополнений в некоторые законодательные акты Республики Казахстан по вопросам обеспечения единства измерений и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стандартизации»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lvl="0" algn="just">
              <a:spcBef>
                <a:spcPts val="600"/>
              </a:spcBef>
              <a:buClr>
                <a:srgbClr val="9C271C"/>
              </a:buClr>
              <a:buSzPct val="120000"/>
            </a:pP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61720" y="761567"/>
            <a:ext cx="9019287" cy="432798"/>
          </a:xfrm>
          <a:prstGeom prst="roundRect">
            <a:avLst>
              <a:gd name="adj" fmla="val 482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41" name="TextBox 40"/>
          <p:cNvSpPr txBox="1"/>
          <p:nvPr/>
        </p:nvSpPr>
        <p:spPr>
          <a:xfrm>
            <a:off x="1112361" y="691986"/>
            <a:ext cx="7761686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Законодательная метрология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1599" y="1254291"/>
            <a:ext cx="9019286" cy="623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Деятельность по обеспечению единства измерений осуществляется в соответствии с </a:t>
            </a:r>
            <a:r>
              <a:rPr lang="ru-RU" sz="1400" dirty="0" smtClean="0">
                <a:latin typeface="Arial" charset="0"/>
                <a:cs typeface="Arial" charset="0"/>
              </a:rPr>
              <a:t>Законом Республики Казахстан от 7 июня 2000 года «Об обеспечении единства измерений»</a:t>
            </a:r>
            <a:endParaRPr lang="ru-RU" sz="14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79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493" y="311419"/>
            <a:ext cx="6711507" cy="6477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59364" y="192710"/>
            <a:ext cx="5291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Техническое </a:t>
            </a:r>
            <a:r>
              <a:rPr lang="ru-RU" sz="16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регулирование и стандартизация 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075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Скругленный прямоугольник 32"/>
          <p:cNvSpPr/>
          <p:nvPr/>
        </p:nvSpPr>
        <p:spPr>
          <a:xfrm>
            <a:off x="276845" y="706894"/>
            <a:ext cx="9019287" cy="362620"/>
          </a:xfrm>
          <a:prstGeom prst="roundRect">
            <a:avLst>
              <a:gd name="adj" fmla="val 482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34" name="TextBox 33"/>
          <p:cNvSpPr txBox="1"/>
          <p:nvPr/>
        </p:nvSpPr>
        <p:spPr>
          <a:xfrm>
            <a:off x="1027486" y="700181"/>
            <a:ext cx="776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Национальная стандартизация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76845" y="1069260"/>
            <a:ext cx="78488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Запланировано к разработке в 2016 году – 747 стандартов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746 национальных и межгосударственных стандартов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1 национальный классификатор Республики Казахстан</a:t>
            </a:r>
          </a:p>
        </p:txBody>
      </p:sp>
      <p:graphicFrame>
        <p:nvGraphicFramePr>
          <p:cNvPr id="40" name="Диаграмма 39"/>
          <p:cNvGraphicFramePr/>
          <p:nvPr>
            <p:extLst>
              <p:ext uri="{D42A27DB-BD31-4B8C-83A1-F6EECF244321}">
                <p14:modId xmlns:p14="http://schemas.microsoft.com/office/powerpoint/2010/main" val="2650645886"/>
              </p:ext>
            </p:extLst>
          </p:nvPr>
        </p:nvGraphicFramePr>
        <p:xfrm>
          <a:off x="1116229" y="2210792"/>
          <a:ext cx="7961095" cy="4380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1" name="Rectangle 2"/>
          <p:cNvSpPr>
            <a:spLocks noChangeArrowheads="1"/>
          </p:cNvSpPr>
          <p:nvPr/>
        </p:nvSpPr>
        <p:spPr bwMode="auto">
          <a:xfrm>
            <a:off x="1186088" y="1900514"/>
            <a:ext cx="7200800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546" tIns="46273" rIns="92546" bIns="46273" anchor="ctr" anchorCtr="0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Разработка стандартов в отраслях</a:t>
            </a:r>
          </a:p>
        </p:txBody>
      </p:sp>
      <p:sp>
        <p:nvSpPr>
          <p:cNvPr id="4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8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493" y="311419"/>
            <a:ext cx="6711507" cy="6477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59364" y="192710"/>
            <a:ext cx="5291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Техническое </a:t>
            </a:r>
            <a:r>
              <a:rPr lang="ru-RU" sz="16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регулирование и стандартизация 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075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Скругленный прямоугольник 32"/>
          <p:cNvSpPr/>
          <p:nvPr/>
        </p:nvSpPr>
        <p:spPr>
          <a:xfrm>
            <a:off x="276845" y="706894"/>
            <a:ext cx="9019287" cy="362620"/>
          </a:xfrm>
          <a:prstGeom prst="roundRect">
            <a:avLst>
              <a:gd name="adj" fmla="val 482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34" name="TextBox 33"/>
          <p:cNvSpPr txBox="1"/>
          <p:nvPr/>
        </p:nvSpPr>
        <p:spPr>
          <a:xfrm>
            <a:off x="1027486" y="700181"/>
            <a:ext cx="776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Технические комитеты по стандартизации</a:t>
            </a:r>
            <a:endParaRPr lang="ru-RU" b="1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107504" y="1152576"/>
            <a:ext cx="11842226" cy="4847651"/>
            <a:chOff x="395536" y="620688"/>
            <a:chExt cx="11331819" cy="4847651"/>
          </a:xfrm>
        </p:grpSpPr>
        <p:sp>
          <p:nvSpPr>
            <p:cNvPr id="15" name="AutoShape 16"/>
            <p:cNvSpPr>
              <a:spLocks noChangeArrowheads="1"/>
            </p:cNvSpPr>
            <p:nvPr/>
          </p:nvSpPr>
          <p:spPr bwMode="auto">
            <a:xfrm>
              <a:off x="2762589" y="620688"/>
              <a:ext cx="4005655" cy="646986"/>
            </a:xfrm>
            <a:prstGeom prst="flowChartAlternateProcess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1600" b="1" kern="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Зарегистрировано 53 </a:t>
              </a:r>
              <a:r>
                <a:rPr lang="ru-RU" sz="1600" b="1" kern="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технических </a:t>
              </a:r>
              <a:r>
                <a:rPr lang="ru-RU" sz="1600" b="1" kern="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комитета </a:t>
              </a:r>
              <a:r>
                <a:rPr lang="ru-RU" sz="1600" b="1" kern="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по </a:t>
              </a:r>
              <a:r>
                <a:rPr lang="ru-RU" sz="1600" b="1" kern="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стандартизации</a:t>
              </a:r>
              <a:endPara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2447764" y="3068960"/>
              <a:ext cx="252028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/>
              <a:r>
                <a:rPr lang="ru-RU" altLang="ru-RU" sz="1600" b="1" u="sng" dirty="0" smtClean="0">
                  <a:latin typeface="Arial" pitchFamily="34" charset="0"/>
                  <a:cs typeface="Arial" pitchFamily="34" charset="0"/>
                </a:rPr>
                <a:t>Созданы</a:t>
              </a:r>
              <a:r>
                <a:rPr lang="en-US" altLang="ru-RU" sz="1600" b="1" u="sng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altLang="ru-RU" sz="1600" b="1" u="sng" dirty="0" smtClean="0">
                  <a:latin typeface="Arial" pitchFamily="34" charset="0"/>
                  <a:cs typeface="Arial" pitchFamily="34" charset="0"/>
                </a:rPr>
                <a:t>новые ТК:</a:t>
              </a:r>
              <a:endParaRPr lang="ru-RU" altLang="ru-RU" sz="1600" b="1" u="sng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03548" y="3356992"/>
              <a:ext cx="8191573" cy="21113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eaLnBrk="1" hangingPunct="1">
                <a:spcBef>
                  <a:spcPct val="20000"/>
                </a:spcBef>
                <a:buClr>
                  <a:srgbClr val="800000"/>
                </a:buClr>
                <a:buFont typeface="Wingdings" pitchFamily="2" charset="2"/>
                <a:buChar char="ü"/>
                <a:defRPr/>
              </a:pPr>
              <a:r>
                <a:rPr lang="ru-RU" altLang="ru-RU" sz="1600" b="1" dirty="0" smtClean="0">
                  <a:latin typeface="Arial" pitchFamily="34" charset="0"/>
                  <a:cs typeface="Arial" pitchFamily="34" charset="0"/>
                </a:rPr>
                <a:t>Интеллектуальные транспортные системы</a:t>
              </a:r>
              <a:r>
                <a:rPr lang="en-US" altLang="ru-RU" sz="1600" b="1" dirty="0" smtClean="0">
                  <a:latin typeface="Arial" pitchFamily="34" charset="0"/>
                  <a:cs typeface="Arial" pitchFamily="34" charset="0"/>
                </a:rPr>
                <a:t> ITS</a:t>
              </a:r>
              <a:r>
                <a:rPr lang="ru-RU" altLang="ru-RU" sz="1600" b="1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marL="285750" indent="-285750">
                <a:spcBef>
                  <a:spcPct val="20000"/>
                </a:spcBef>
                <a:buClr>
                  <a:srgbClr val="800000"/>
                </a:buClr>
                <a:buFont typeface="Wingdings" pitchFamily="2" charset="2"/>
                <a:buChar char="ü"/>
                <a:defRPr/>
              </a:pPr>
              <a:r>
                <a:rPr lang="ru-RU" altLang="ru-RU" sz="1600" b="1" dirty="0">
                  <a:latin typeface="Arial" pitchFamily="34" charset="0"/>
                  <a:cs typeface="Arial" pitchFamily="34" charset="0"/>
                </a:rPr>
                <a:t>Туризм и услуги в сфере </a:t>
              </a:r>
              <a:r>
                <a:rPr lang="ru-RU" altLang="ru-RU" sz="1600" b="1" dirty="0" smtClean="0">
                  <a:latin typeface="Arial" pitchFamily="34" charset="0"/>
                  <a:cs typeface="Arial" pitchFamily="34" charset="0"/>
                </a:rPr>
                <a:t>туризма</a:t>
              </a:r>
            </a:p>
            <a:p>
              <a:pPr marL="285750" indent="-285750">
                <a:spcBef>
                  <a:spcPct val="20000"/>
                </a:spcBef>
                <a:buClr>
                  <a:srgbClr val="800000"/>
                </a:buClr>
                <a:buFont typeface="Wingdings" pitchFamily="2" charset="2"/>
                <a:buChar char="ü"/>
                <a:defRPr/>
              </a:pPr>
              <a:r>
                <a:rPr lang="ru-RU" altLang="ru-RU" sz="1600" b="1" dirty="0">
                  <a:latin typeface="Arial" pitchFamily="34" charset="0"/>
                  <a:cs typeface="Arial" pitchFamily="34" charset="0"/>
                </a:rPr>
                <a:t>Упаковка и </a:t>
              </a:r>
              <a:r>
                <a:rPr lang="ru-RU" altLang="ru-RU" sz="1600" b="1" dirty="0" smtClean="0">
                  <a:latin typeface="Arial" pitchFamily="34" charset="0"/>
                  <a:cs typeface="Arial" pitchFamily="34" charset="0"/>
                </a:rPr>
                <a:t>тара</a:t>
              </a:r>
            </a:p>
            <a:p>
              <a:pPr marL="285750" indent="-285750">
                <a:spcBef>
                  <a:spcPct val="20000"/>
                </a:spcBef>
                <a:buClr>
                  <a:srgbClr val="800000"/>
                </a:buClr>
                <a:buFont typeface="Wingdings" pitchFamily="2" charset="2"/>
                <a:buChar char="ü"/>
                <a:defRPr/>
              </a:pPr>
              <a:r>
                <a:rPr lang="ru-RU" altLang="ru-RU" sz="1600" b="1" dirty="0">
                  <a:latin typeface="Arial" pitchFamily="34" charset="0"/>
                  <a:cs typeface="Arial" pitchFamily="34" charset="0"/>
                </a:rPr>
                <a:t>Надлежащая лабораторная практика </a:t>
              </a:r>
              <a:r>
                <a:rPr lang="en-US" altLang="ru-RU" sz="1600" b="1" dirty="0" smtClean="0">
                  <a:latin typeface="Arial" pitchFamily="34" charset="0"/>
                  <a:cs typeface="Arial" pitchFamily="34" charset="0"/>
                </a:rPr>
                <a:t>GLP</a:t>
              </a:r>
              <a:endParaRPr lang="ru-RU" altLang="ru-RU" sz="1600" b="1" dirty="0" smtClean="0">
                <a:latin typeface="Arial" pitchFamily="34" charset="0"/>
                <a:cs typeface="Arial" pitchFamily="34" charset="0"/>
              </a:endParaRPr>
            </a:p>
            <a:p>
              <a:pPr marL="285750" indent="-285750">
                <a:spcBef>
                  <a:spcPct val="20000"/>
                </a:spcBef>
                <a:buClr>
                  <a:srgbClr val="800000"/>
                </a:buClr>
                <a:buFont typeface="Wingdings" pitchFamily="2" charset="2"/>
                <a:buChar char="ü"/>
                <a:defRPr/>
              </a:pPr>
              <a:r>
                <a:rPr lang="ru-RU" altLang="ru-RU" sz="1600" b="1" dirty="0">
                  <a:latin typeface="Arial" pitchFamily="34" charset="0"/>
                  <a:cs typeface="Arial" pitchFamily="34" charset="0"/>
                </a:rPr>
                <a:t>Взрывчатые вещества и изделия на их </a:t>
              </a:r>
              <a:r>
                <a:rPr lang="ru-RU" altLang="ru-RU" sz="1600" b="1" dirty="0" smtClean="0">
                  <a:latin typeface="Arial" pitchFamily="34" charset="0"/>
                  <a:cs typeface="Arial" pitchFamily="34" charset="0"/>
                </a:rPr>
                <a:t>основе</a:t>
              </a:r>
            </a:p>
            <a:p>
              <a:pPr marL="285750" indent="-285750">
                <a:spcBef>
                  <a:spcPct val="20000"/>
                </a:spcBef>
                <a:buClr>
                  <a:srgbClr val="800000"/>
                </a:buClr>
                <a:buFont typeface="Wingdings" pitchFamily="2" charset="2"/>
                <a:buChar char="ü"/>
                <a:defRPr/>
              </a:pPr>
              <a:r>
                <a:rPr lang="ru-RU" altLang="ru-RU" sz="1600" b="1" dirty="0">
                  <a:latin typeface="Arial" pitchFamily="34" charset="0"/>
                  <a:cs typeface="Arial" pitchFamily="34" charset="0"/>
                </a:rPr>
                <a:t>Плодоводство, овощеводство и </a:t>
              </a:r>
              <a:r>
                <a:rPr lang="ru-RU" altLang="ru-RU" sz="1600" b="1" dirty="0" smtClean="0">
                  <a:latin typeface="Arial" pitchFamily="34" charset="0"/>
                  <a:cs typeface="Arial" pitchFamily="34" charset="0"/>
                </a:rPr>
                <a:t>виноградарство</a:t>
              </a:r>
            </a:p>
            <a:p>
              <a:pPr marL="285750" indent="-285750">
                <a:spcBef>
                  <a:spcPct val="20000"/>
                </a:spcBef>
                <a:buClr>
                  <a:srgbClr val="800000"/>
                </a:buClr>
                <a:buFont typeface="Wingdings" pitchFamily="2" charset="2"/>
                <a:buChar char="ü"/>
                <a:defRPr/>
              </a:pPr>
              <a:r>
                <a:rPr lang="ru-RU" altLang="ru-RU" sz="1600" b="1" dirty="0">
                  <a:latin typeface="Arial" pitchFamily="34" charset="0"/>
                  <a:cs typeface="Arial" pitchFamily="34" charset="0"/>
                </a:rPr>
                <a:t>Судостроение и морские технологии</a:t>
              </a:r>
            </a:p>
          </p:txBody>
        </p:sp>
        <p:sp>
          <p:nvSpPr>
            <p:cNvPr id="22" name="Rectangle 2"/>
            <p:cNvSpPr>
              <a:spLocks noChangeArrowheads="1"/>
            </p:cNvSpPr>
            <p:nvPr/>
          </p:nvSpPr>
          <p:spPr bwMode="auto">
            <a:xfrm>
              <a:off x="395536" y="1340768"/>
              <a:ext cx="4140460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285750" indent="-285750" algn="just" eaLnBrk="1" hangingPunct="1">
                <a:buClr>
                  <a:srgbClr val="800000"/>
                </a:buClr>
                <a:buFont typeface="Arial" panose="020B0604020202020204" pitchFamily="34" charset="0"/>
                <a:buChar char="•"/>
                <a:defRPr/>
              </a:pPr>
              <a:r>
                <a:rPr lang="ru-RU" sz="1600" b="1" dirty="0">
                  <a:latin typeface="Arial" pitchFamily="34" charset="0"/>
                  <a:cs typeface="Arial" pitchFamily="34" charset="0"/>
                </a:rPr>
                <a:t>Строительство</a:t>
              </a:r>
            </a:p>
            <a:p>
              <a:pPr marL="285750" indent="-285750" algn="just" eaLnBrk="1" hangingPunct="1">
                <a:spcBef>
                  <a:spcPts val="0"/>
                </a:spcBef>
                <a:buClr>
                  <a:srgbClr val="800000"/>
                </a:buClr>
                <a:buFont typeface="Arial" panose="020B0604020202020204" pitchFamily="34" charset="0"/>
                <a:buChar char="•"/>
                <a:defRPr/>
              </a:pPr>
              <a:r>
                <a:rPr lang="ru-RU" altLang="ru-RU" sz="1600" b="1" dirty="0" smtClean="0">
                  <a:latin typeface="Arial" pitchFamily="34" charset="0"/>
                  <a:cs typeface="Arial" pitchFamily="34" charset="0"/>
                </a:rPr>
                <a:t>Колесные транспортные средства</a:t>
              </a:r>
            </a:p>
            <a:p>
              <a:pPr marL="285750" indent="-285750" algn="just" eaLnBrk="1" hangingPunct="1">
                <a:spcBef>
                  <a:spcPts val="0"/>
                </a:spcBef>
                <a:buClr>
                  <a:srgbClr val="800000"/>
                </a:buClr>
                <a:buFont typeface="Arial" panose="020B0604020202020204" pitchFamily="34" charset="0"/>
                <a:buChar char="•"/>
                <a:defRPr/>
              </a:pPr>
              <a:r>
                <a:rPr lang="ru-RU" sz="1600" b="1" dirty="0">
                  <a:latin typeface="Arial" pitchFamily="34" charset="0"/>
                  <a:cs typeface="Arial" pitchFamily="34" charset="0"/>
                </a:rPr>
                <a:t>Химическая </a:t>
              </a:r>
              <a:r>
                <a:rPr lang="ru-RU" sz="1600" b="1" dirty="0" smtClean="0">
                  <a:latin typeface="Arial" pitchFamily="34" charset="0"/>
                  <a:cs typeface="Arial" pitchFamily="34" charset="0"/>
                </a:rPr>
                <a:t>промышленность</a:t>
              </a:r>
            </a:p>
            <a:p>
              <a:pPr marL="285750" indent="-285750" algn="just" eaLnBrk="1" hangingPunct="1">
                <a:buClr>
                  <a:srgbClr val="800000"/>
                </a:buClr>
                <a:buFont typeface="Arial" panose="020B0604020202020204" pitchFamily="34" charset="0"/>
                <a:buChar char="•"/>
                <a:defRPr/>
              </a:pPr>
              <a:r>
                <a:rPr lang="ru-RU" sz="1600" b="1" dirty="0" smtClean="0">
                  <a:latin typeface="Arial" pitchFamily="34" charset="0"/>
                  <a:cs typeface="Arial" pitchFamily="34" charset="0"/>
                </a:rPr>
                <a:t>Нефтегазовая отрасль</a:t>
              </a:r>
            </a:p>
            <a:p>
              <a:pPr marL="285750" indent="-285750" algn="just" eaLnBrk="1" hangingPunct="1">
                <a:buClr>
                  <a:srgbClr val="800000"/>
                </a:buClr>
                <a:buFont typeface="Arial" panose="020B0604020202020204" pitchFamily="34" charset="0"/>
                <a:buChar char="•"/>
                <a:defRPr/>
              </a:pPr>
              <a:r>
                <a:rPr lang="ru-RU" sz="1600" b="1" dirty="0" smtClean="0">
                  <a:latin typeface="Arial" pitchFamily="34" charset="0"/>
                  <a:cs typeface="Arial" pitchFamily="34" charset="0"/>
                </a:rPr>
                <a:t>Энергоэффективность</a:t>
              </a:r>
            </a:p>
            <a:p>
              <a:pPr marL="285750" indent="-285750" algn="just" eaLnBrk="1" hangingPunct="1">
                <a:buClr>
                  <a:srgbClr val="800000"/>
                </a:buClr>
                <a:buFont typeface="Arial" panose="020B0604020202020204" pitchFamily="34" charset="0"/>
                <a:buChar char="•"/>
                <a:defRPr/>
              </a:pPr>
              <a:r>
                <a:rPr lang="ru-RU" altLang="ru-RU" sz="1600" b="1" dirty="0" smtClean="0">
                  <a:latin typeface="Arial" pitchFamily="34" charset="0"/>
                  <a:cs typeface="Arial" pitchFamily="34" charset="0"/>
                </a:rPr>
                <a:t>Медицинская техника</a:t>
              </a:r>
            </a:p>
          </p:txBody>
        </p:sp>
        <p:sp>
          <p:nvSpPr>
            <p:cNvPr id="24" name="Rectangle 2"/>
            <p:cNvSpPr>
              <a:spLocks noChangeArrowheads="1"/>
            </p:cNvSpPr>
            <p:nvPr/>
          </p:nvSpPr>
          <p:spPr bwMode="auto">
            <a:xfrm>
              <a:off x="4625344" y="1340768"/>
              <a:ext cx="4447156" cy="1815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285750" indent="-285750" algn="just" eaLnBrk="1" hangingPunct="1">
                <a:buClr>
                  <a:srgbClr val="800000"/>
                </a:buClr>
                <a:buFont typeface="Arial" panose="020B0604020202020204" pitchFamily="34" charset="0"/>
                <a:buChar char="•"/>
                <a:defRPr/>
              </a:pPr>
              <a:r>
                <a:rPr lang="ru-RU" altLang="ru-RU" sz="1600" b="1" dirty="0">
                  <a:latin typeface="Arial" pitchFamily="34" charset="0"/>
                  <a:cs typeface="Arial" pitchFamily="34" charset="0"/>
                </a:rPr>
                <a:t>Электротехника и электроника</a:t>
              </a:r>
            </a:p>
            <a:p>
              <a:pPr marL="285750" indent="-285750" algn="just" eaLnBrk="1" hangingPunct="1">
                <a:spcBef>
                  <a:spcPts val="0"/>
                </a:spcBef>
                <a:buClr>
                  <a:srgbClr val="800000"/>
                </a:buClr>
                <a:buFont typeface="Arial" panose="020B0604020202020204" pitchFamily="34" charset="0"/>
                <a:buChar char="•"/>
                <a:defRPr/>
              </a:pPr>
              <a:r>
                <a:rPr lang="ru-RU" altLang="ru-RU" sz="1600" b="1" dirty="0" smtClean="0">
                  <a:latin typeface="Arial" pitchFamily="34" charset="0"/>
                  <a:cs typeface="Arial" pitchFamily="34" charset="0"/>
                </a:rPr>
                <a:t>Социальная ответственность</a:t>
              </a:r>
            </a:p>
            <a:p>
              <a:pPr marL="285750" indent="-285750" algn="just" eaLnBrk="1" hangingPunct="1">
                <a:spcBef>
                  <a:spcPts val="0"/>
                </a:spcBef>
                <a:buClr>
                  <a:srgbClr val="800000"/>
                </a:buClr>
                <a:buFont typeface="Arial" panose="020B0604020202020204" pitchFamily="34" charset="0"/>
                <a:buChar char="•"/>
                <a:defRPr/>
              </a:pPr>
              <a:r>
                <a:rPr lang="ru-RU" altLang="ru-RU" sz="1600" b="1" dirty="0" smtClean="0">
                  <a:latin typeface="Arial" pitchFamily="34" charset="0"/>
                  <a:cs typeface="Arial" pitchFamily="34" charset="0"/>
                </a:rPr>
                <a:t>Информационные технологии</a:t>
              </a:r>
            </a:p>
            <a:p>
              <a:pPr marL="285750" indent="-285750" algn="just" eaLnBrk="1" hangingPunct="1">
                <a:spcBef>
                  <a:spcPts val="0"/>
                </a:spcBef>
                <a:buClr>
                  <a:srgbClr val="800000"/>
                </a:buClr>
                <a:buFont typeface="Arial" panose="020B0604020202020204" pitchFamily="34" charset="0"/>
                <a:buChar char="•"/>
                <a:defRPr/>
              </a:pPr>
              <a:r>
                <a:rPr lang="ru-RU" sz="1600" b="1" dirty="0" smtClean="0">
                  <a:latin typeface="Arial" pitchFamily="34" charset="0"/>
                  <a:cs typeface="Arial" pitchFamily="34" charset="0"/>
                </a:rPr>
                <a:t>Оценка соответствия</a:t>
              </a:r>
            </a:p>
            <a:p>
              <a:pPr marL="285750" indent="-285750" eaLnBrk="1" hangingPunct="1">
                <a:buClr>
                  <a:srgbClr val="800000"/>
                </a:buClr>
                <a:buFont typeface="Arial" panose="020B0604020202020204" pitchFamily="34" charset="0"/>
                <a:buChar char="•"/>
                <a:defRPr/>
              </a:pPr>
              <a:r>
                <a:rPr lang="ru-RU" sz="1600" b="1" dirty="0" smtClean="0">
                  <a:latin typeface="Arial" pitchFamily="34" charset="0"/>
                  <a:cs typeface="Arial" pitchFamily="34" charset="0"/>
                </a:rPr>
                <a:t>Менеджмент </a:t>
              </a:r>
              <a:r>
                <a:rPr lang="ru-RU" altLang="ru-RU" sz="1600" b="1" dirty="0" smtClean="0">
                  <a:latin typeface="Arial" pitchFamily="34" charset="0"/>
                  <a:cs typeface="Arial" pitchFamily="34" charset="0"/>
                </a:rPr>
                <a:t>качества</a:t>
              </a:r>
            </a:p>
            <a:p>
              <a:pPr marL="285750" indent="-285750" eaLnBrk="1" hangingPunct="1">
                <a:buClr>
                  <a:srgbClr val="800000"/>
                </a:buClr>
                <a:buFont typeface="Arial" panose="020B0604020202020204" pitchFamily="34" charset="0"/>
                <a:buChar char="•"/>
                <a:defRPr/>
              </a:pPr>
              <a:r>
                <a:rPr lang="ru-RU" altLang="ru-RU" sz="1600" b="1" dirty="0">
                  <a:latin typeface="Arial" pitchFamily="34" charset="0"/>
                  <a:cs typeface="Arial" pitchFamily="34" charset="0"/>
                </a:rPr>
                <a:t>Стандартизация в области метрологии</a:t>
              </a:r>
            </a:p>
            <a:p>
              <a:pPr marL="285750" indent="-285750" eaLnBrk="1" hangingPunct="1">
                <a:spcBef>
                  <a:spcPts val="0"/>
                </a:spcBef>
                <a:buClr>
                  <a:srgbClr val="800000"/>
                </a:buClr>
                <a:buFont typeface="Arial" panose="020B0604020202020204" pitchFamily="34" charset="0"/>
                <a:buChar char="•"/>
                <a:defRPr/>
              </a:pPr>
              <a:r>
                <a:rPr lang="ru-RU" altLang="ru-RU" sz="1600" b="1" dirty="0">
                  <a:latin typeface="Arial" pitchFamily="34" charset="0"/>
                  <a:cs typeface="Arial" pitchFamily="34" charset="0"/>
                </a:rPr>
                <a:t>Другие</a:t>
              </a:r>
            </a:p>
          </p:txBody>
        </p:sp>
        <p:sp>
          <p:nvSpPr>
            <p:cNvPr id="25" name="Rectangle 7"/>
            <p:cNvSpPr>
              <a:spLocks noChangeArrowheads="1"/>
            </p:cNvSpPr>
            <p:nvPr/>
          </p:nvSpPr>
          <p:spPr bwMode="auto">
            <a:xfrm>
              <a:off x="5849308" y="3077820"/>
              <a:ext cx="482453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/>
              <a:r>
                <a:rPr lang="ru-RU" altLang="ru-RU" sz="1600" b="1" u="sng" dirty="0" smtClean="0">
                  <a:latin typeface="Arial" pitchFamily="34" charset="0"/>
                  <a:cs typeface="Arial" pitchFamily="34" charset="0"/>
                </a:rPr>
                <a:t>Планируется создание нового ТК:</a:t>
              </a:r>
              <a:endParaRPr lang="ru-RU" altLang="ru-RU" sz="1600" b="1" u="sng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678683" y="3420965"/>
              <a:ext cx="6048672" cy="634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eaLnBrk="1" hangingPunct="1">
                <a:spcBef>
                  <a:spcPct val="20000"/>
                </a:spcBef>
                <a:buClr>
                  <a:srgbClr val="800000"/>
                </a:buClr>
                <a:buFont typeface="Wingdings" pitchFamily="2" charset="2"/>
                <a:buChar char="v"/>
                <a:defRPr/>
              </a:pPr>
              <a:r>
                <a:rPr lang="ru-RU" altLang="ru-RU" sz="1600" b="1" dirty="0" smtClean="0">
                  <a:latin typeface="Arial" pitchFamily="34" charset="0"/>
                  <a:cs typeface="Arial" pitchFamily="34" charset="0"/>
                </a:rPr>
                <a:t>Тяжелые бытовые отходы</a:t>
              </a:r>
            </a:p>
            <a:p>
              <a:pPr marL="285750" indent="-285750" eaLnBrk="1" hangingPunct="1">
                <a:spcBef>
                  <a:spcPct val="20000"/>
                </a:spcBef>
                <a:buClr>
                  <a:srgbClr val="800000"/>
                </a:buClr>
                <a:buFont typeface="Wingdings" pitchFamily="2" charset="2"/>
                <a:buChar char="v"/>
                <a:defRPr/>
              </a:pPr>
              <a:r>
                <a:rPr lang="ru-RU" altLang="ru-RU" sz="1600" b="1" dirty="0" smtClean="0">
                  <a:latin typeface="Arial" pitchFamily="34" charset="0"/>
                  <a:cs typeface="Arial" pitchFamily="34" charset="0"/>
                </a:rPr>
                <a:t>Автомобилестроение</a:t>
              </a:r>
            </a:p>
          </p:txBody>
        </p:sp>
      </p:grpSp>
      <p:sp>
        <p:nvSpPr>
          <p:cNvPr id="2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68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493" y="311419"/>
            <a:ext cx="6711507" cy="6477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0764" y="206358"/>
            <a:ext cx="5291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Метрология</a:t>
            </a:r>
            <a:endParaRPr lang="ru-RU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075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276845" y="706893"/>
            <a:ext cx="9019287" cy="417365"/>
          </a:xfrm>
          <a:prstGeom prst="roundRect">
            <a:avLst>
              <a:gd name="adj" fmla="val 482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16" name="TextBox 15"/>
          <p:cNvSpPr txBox="1"/>
          <p:nvPr/>
        </p:nvSpPr>
        <p:spPr>
          <a:xfrm>
            <a:off x="577101" y="646868"/>
            <a:ext cx="8171119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dirty="0">
                <a:latin typeface="Arial" pitchFamily="34" charset="0"/>
                <a:ea typeface="Verdana" pitchFamily="34" charset="0"/>
                <a:cs typeface="Arial" pitchFamily="34" charset="0"/>
              </a:rPr>
              <a:t>Эталонная база РК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4485446" y="2967038"/>
            <a:ext cx="5292090" cy="1433512"/>
          </a:xfrm>
          <a:prstGeom prst="rect">
            <a:avLst/>
          </a:prstGeom>
          <a:solidFill>
            <a:schemeClr val="bg2"/>
          </a:solidFill>
          <a:ln w="15875" algn="ctr">
            <a:solidFill>
              <a:srgbClr val="193B7F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20000"/>
              </a:spcBef>
              <a:buClr>
                <a:srgbClr val="0000FF"/>
              </a:buClr>
              <a:buSzPct val="60000"/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базе данных ключевых сличений на сайте Международного бюро мер и весов (МБМВ)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опубликованы</a:t>
            </a:r>
          </a:p>
          <a:p>
            <a:pPr algn="just">
              <a:spcBef>
                <a:spcPct val="20000"/>
              </a:spcBef>
              <a:buClr>
                <a:srgbClr val="0000FF"/>
              </a:buClr>
              <a:buSzPct val="60000"/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51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строка калибровочных и измерительных данных (СМС-данных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just">
              <a:spcBef>
                <a:spcPct val="20000"/>
              </a:spcBef>
              <a:buClr>
                <a:srgbClr val="0000FF"/>
              </a:buClr>
              <a:buSzPct val="60000"/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(по </a:t>
            </a:r>
            <a:r>
              <a:rPr lang="ru-RU" sz="14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массе, твердости, температуре, времени и частоте, длине, измерениям рН). 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 rot="10800000" flipV="1">
            <a:off x="179387" y="1192186"/>
            <a:ext cx="2249914" cy="3227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5875" algn="ctr">
            <a:solidFill>
              <a:srgbClr val="193B7F"/>
            </a:solidFill>
            <a:miter lim="800000"/>
            <a:headEnd/>
            <a:tailEnd/>
          </a:ln>
        </p:spPr>
        <p:txBody>
          <a:bodyPr anchor="ctr"/>
          <a:lstStyle/>
          <a:p>
            <a:pPr indent="-342900" algn="ctr">
              <a:defRPr/>
            </a:pPr>
            <a:endParaRPr lang="ru-RU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indent="-342900" algn="ctr"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101 </a:t>
            </a:r>
            <a:r>
              <a:rPr lang="ru-RU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единица эталонов</a:t>
            </a:r>
          </a:p>
          <a:p>
            <a:pPr indent="-342900" algn="ctr">
              <a:defRPr/>
            </a:pPr>
            <a:endParaRPr lang="ru-RU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indent="-342900" algn="ctr">
              <a:defRPr/>
            </a:pPr>
            <a:endParaRPr lang="en-US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indent="-228600" algn="ctr">
              <a:defRPr/>
            </a:pPr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Государственные эталоны </a:t>
            </a:r>
          </a:p>
          <a:p>
            <a:pPr indent="-228600" algn="ctr">
              <a:defRPr/>
            </a:pPr>
            <a:r>
              <a:rPr lang="ru-RU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52 единицы</a:t>
            </a:r>
            <a:endParaRPr lang="en-US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algn="ctr">
              <a:defRPr/>
            </a:pPr>
            <a:endParaRPr lang="ru-RU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algn="ctr">
              <a:defRPr/>
            </a:pPr>
            <a:r>
              <a:rPr lang="kk-KZ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Государственные </a:t>
            </a:r>
            <a:r>
              <a:rPr lang="kk-KZ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sz="16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абочие</a:t>
            </a:r>
            <a:r>
              <a:rPr lang="ru-RU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эталоны</a:t>
            </a:r>
            <a:r>
              <a:rPr lang="en-U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49 единиц</a:t>
            </a:r>
            <a:endParaRPr lang="en-US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en-US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2620370" y="1192186"/>
            <a:ext cx="1722188" cy="322741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5875" algn="ctr">
            <a:solidFill>
              <a:srgbClr val="193B7F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Предполагается модернизация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4 эталонов  </a:t>
            </a:r>
            <a:endParaRPr lang="ru-RU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4448602" y="1197101"/>
            <a:ext cx="5328934" cy="1608792"/>
          </a:xfrm>
          <a:prstGeom prst="rect">
            <a:avLst/>
          </a:prstGeom>
          <a:solidFill>
            <a:schemeClr val="bg2"/>
          </a:solidFill>
          <a:ln w="15875" algn="ctr">
            <a:solidFill>
              <a:srgbClr val="193B7F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0000"/>
              <a:buFont typeface="Wingdings" pitchFamily="2" charset="2"/>
              <a:buNone/>
            </a:pPr>
            <a:r>
              <a:rPr lang="ru-RU" sz="1400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400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2015 году принято </a:t>
            </a:r>
            <a:r>
              <a:rPr lang="ru-RU" sz="1400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участие в:</a:t>
            </a:r>
          </a:p>
          <a:p>
            <a:pPr marL="285750" indent="-285750" algn="just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0000"/>
              <a:buFontTx/>
              <a:buChar char="-"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ключевом </a:t>
            </a: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сличении, </a:t>
            </a:r>
          </a:p>
          <a:p>
            <a:pPr marL="285750" indent="-285750" algn="just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0000"/>
              <a:buFontTx/>
              <a:buChar char="-"/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дополнительных сличениях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рамках КООМЕТ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1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0000"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Всего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 сегодняшний день Казахстаном принято участие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39 ключевых и дополнительных сличениях эталонов единиц величин.  </a:t>
            </a:r>
            <a:endParaRPr lang="ru-RU" sz="1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172067" y="4813625"/>
            <a:ext cx="9582111" cy="4441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tabLst>
                <a:tab pos="444500" algn="l"/>
              </a:tabLst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Согласно данным реестра государственной системы обеспечения единства измерений, по состоянию на 15 июня 2016 года зарегистрировано: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одержимое 2"/>
          <p:cNvSpPr txBox="1">
            <a:spLocks/>
          </p:cNvSpPr>
          <p:nvPr/>
        </p:nvSpPr>
        <p:spPr>
          <a:xfrm>
            <a:off x="182069" y="5240408"/>
            <a:ext cx="9572110" cy="7698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60363" algn="just" fontAlgn="base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утвержденных типов средств измерений –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12 271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, из них по признанию результатов испытаний –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7 177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indent="360363" algn="just" fontAlgn="base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стандартных образцов состава и свойств веществ и материалов –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3 237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типов, из них по допуску 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к применению –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2 632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, по утверждению типа –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600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65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493" y="311419"/>
            <a:ext cx="6711507" cy="6477000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1075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107504" y="706893"/>
            <a:ext cx="9598023" cy="417365"/>
          </a:xfrm>
          <a:prstGeom prst="roundRect">
            <a:avLst>
              <a:gd name="adj" fmla="val 482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16" name="TextBox 15"/>
          <p:cNvSpPr txBox="1"/>
          <p:nvPr/>
        </p:nvSpPr>
        <p:spPr>
          <a:xfrm>
            <a:off x="251445" y="643693"/>
            <a:ext cx="924831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Динамика изменения количества субъектов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аккредитации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за 2011-2016 годы</a:t>
            </a:r>
          </a:p>
        </p:txBody>
      </p:sp>
      <p:graphicFrame>
        <p:nvGraphicFramePr>
          <p:cNvPr id="15" name="Объект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1817196"/>
              </p:ext>
            </p:extLst>
          </p:nvPr>
        </p:nvGraphicFramePr>
        <p:xfrm>
          <a:off x="251446" y="1259646"/>
          <a:ext cx="9273710" cy="5024848"/>
        </p:xfrm>
        <a:graphic>
          <a:graphicData uri="http://schemas.openxmlformats.org/drawingml/2006/table">
            <a:tbl>
              <a:tblPr firstRow="1" firstCol="1" bandRow="1"/>
              <a:tblGrid>
                <a:gridCol w="2785244"/>
                <a:gridCol w="949215"/>
                <a:gridCol w="1014229"/>
                <a:gridCol w="988223"/>
                <a:gridCol w="988223"/>
                <a:gridCol w="1180067"/>
                <a:gridCol w="1368509"/>
              </a:tblGrid>
              <a:tr h="4594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2011 г.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2012 г.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2013 г.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2014 г.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2015 г.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2016 г</a:t>
                      </a:r>
                      <a:r>
                        <a:rPr lang="ru-RU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(1 квартал)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501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ОПС</a:t>
                      </a:r>
                      <a:r>
                        <a:rPr lang="ru-RU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107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101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86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89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84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86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</a:tr>
              <a:tr h="2501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ОПС </a:t>
                      </a:r>
                      <a:r>
                        <a:rPr lang="en-US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СМ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62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63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66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72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</a:tr>
              <a:tr h="3788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ИЛ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586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646</a:t>
                      </a:r>
                      <a:r>
                        <a:rPr lang="ru-RU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672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674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744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752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</a:tr>
              <a:tr h="2872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ПЛ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325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341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347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355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382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387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</a:tr>
              <a:tr h="2495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КЛ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</a:tr>
              <a:tr h="2916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ОПС </a:t>
                      </a:r>
                      <a:r>
                        <a:rPr lang="ru-RU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по персоналу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501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Провайдеры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</a:tr>
              <a:tr h="2501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МВИ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kk-KZ" sz="1600" baseline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20000"/>
                      </a:srgbClr>
                    </a:solidFill>
                  </a:tcPr>
                </a:tc>
              </a:tr>
              <a:tr h="2611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Мед</a:t>
                      </a: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  <a:r>
                        <a:rPr lang="ru-RU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лаборатории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600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Органы инспекции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374946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kk-KZ" sz="1600" baseline="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Республике Таджикистан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kk-KZ" sz="1600" baseline="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 ИЛ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 ИЛ</a:t>
                      </a:r>
                    </a:p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 ИЛ</a:t>
                      </a:r>
                    </a:p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 ИЛ</a:t>
                      </a:r>
                    </a:p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k-KZ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 ИЛ</a:t>
                      </a:r>
                    </a:p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4466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kk-KZ" sz="1600" baseline="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Российской Федерации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kk-KZ" sz="1600" baseline="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1ИЛ;</a:t>
                      </a:r>
                    </a:p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kk-KZ" sz="1600" baseline="0" dirty="0" smtClean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 ОПС.</a:t>
                      </a:r>
                      <a:endParaRPr lang="kk-KZ" sz="1600" baseline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32680"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Всего: по состоянию на 15 июня 2016 года – 1372 субъекта, из них  79 ОПС и 285 ИЛ  внесены в национальную часть Единого реестра по ТР ТС.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endParaRPr lang="kk-KZ" sz="1600" baseline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 hangingPunct="0">
                        <a:spcAft>
                          <a:spcPts val="0"/>
                        </a:spcAft>
                      </a:pPr>
                      <a:endParaRPr lang="ru-RU" sz="1600" baseline="0" dirty="0" smtClean="0">
                        <a:effectLst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ADE4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764" y="206358"/>
            <a:ext cx="5291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Аккредитация</a:t>
            </a:r>
            <a:endParaRPr lang="ru-RU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75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8ad3278add23b95894cd61dbed5965606e7f94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2163</TotalTime>
  <Words>905</Words>
  <Application>Microsoft Office PowerPoint</Application>
  <PresentationFormat>Лист A4 (210x297 мм)</PresentationFormat>
  <Paragraphs>224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AstanaLRT</dc:creator>
  <cp:lastModifiedBy>User</cp:lastModifiedBy>
  <cp:revision>105</cp:revision>
  <cp:lastPrinted>2016-06-23T08:38:33Z</cp:lastPrinted>
  <dcterms:created xsi:type="dcterms:W3CDTF">2016-06-03T04:22:29Z</dcterms:created>
  <dcterms:modified xsi:type="dcterms:W3CDTF">2016-06-25T10:43:54Z</dcterms:modified>
</cp:coreProperties>
</file>